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8" r:id="rId2"/>
    <p:sldId id="262" r:id="rId3"/>
    <p:sldId id="335" r:id="rId4"/>
    <p:sldId id="373" r:id="rId5"/>
    <p:sldId id="375" r:id="rId6"/>
    <p:sldId id="317" r:id="rId7"/>
    <p:sldId id="266" r:id="rId8"/>
    <p:sldId id="346" r:id="rId9"/>
    <p:sldId id="367" r:id="rId10"/>
    <p:sldId id="364"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varScale="1">
        <p:scale>
          <a:sx n="67" d="100"/>
          <a:sy n="67" d="100"/>
        </p:scale>
        <p:origin x="528"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67909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78183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2022/1/21</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107692" y="1925127"/>
            <a:ext cx="11699213" cy="954107"/>
          </a:xfrm>
          <a:prstGeom prst="rect">
            <a:avLst/>
          </a:prstGeom>
          <a:noFill/>
        </p:spPr>
        <p:txBody>
          <a:bodyPr wrap="square" rtlCol="0">
            <a:spAutoFit/>
            <a:scene3d>
              <a:camera prst="orthographicFront"/>
              <a:lightRig rig="threePt" dir="t"/>
            </a:scene3d>
          </a:bodyPr>
          <a:lstStyle/>
          <a:p>
            <a:pPr algn="ctr"/>
            <a:r>
              <a:rPr lang="en-US" altLang="zh-CN" sz="2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Speaker and Time-aware Joint Contextual Learning for Dialogue-act Classification in Counselling Conversations</a:t>
            </a:r>
          </a:p>
        </p:txBody>
      </p:sp>
      <p:sp>
        <p:nvSpPr>
          <p:cNvPr id="3" name="文本框 2"/>
          <p:cNvSpPr txBox="1"/>
          <p:nvPr/>
        </p:nvSpPr>
        <p:spPr>
          <a:xfrm>
            <a:off x="4833475" y="4956750"/>
            <a:ext cx="2525050"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2022.1.19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535998"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 WSDM2022</a:t>
            </a:r>
            <a:endParaRPr lang="en-US" altLang="zh-CN" dirty="0">
              <a:solidFill>
                <a:srgbClr val="1F4E79"/>
              </a:solidFill>
            </a:endParaRPr>
          </a:p>
        </p:txBody>
      </p:sp>
      <p:sp>
        <p:nvSpPr>
          <p:cNvPr id="25" name="文本框 24">
            <a:extLst>
              <a:ext uri="{FF2B5EF4-FFF2-40B4-BE49-F238E27FC236}">
                <a16:creationId xmlns:a16="http://schemas.microsoft.com/office/drawing/2014/main" id="{4B60E82C-E940-42F9-8968-C1F75084B1ED}"/>
              </a:ext>
            </a:extLst>
          </p:cNvPr>
          <p:cNvSpPr txBox="1"/>
          <p:nvPr/>
        </p:nvSpPr>
        <p:spPr>
          <a:xfrm>
            <a:off x="1453886" y="3231713"/>
            <a:ext cx="9451180" cy="1077218"/>
          </a:xfrm>
          <a:prstGeom prst="rect">
            <a:avLst/>
          </a:prstGeom>
          <a:noFill/>
        </p:spPr>
        <p:txBody>
          <a:bodyPr wrap="square">
            <a:spAutoFit/>
          </a:bodyPr>
          <a:lstStyle/>
          <a:p>
            <a:pPr algn="ct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Ganeshan</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Malhotra1, Abdul Waheed2,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Aseem</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Srivastava3</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Md Shad Akhtar3, Tanmoy Chakraborty3</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1BITS </a:t>
            </a:r>
            <a:r>
              <a:rPr lang="en-US" altLang="zh-CN" sz="1600"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Pilani</a:t>
            </a: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Goa, India,2Maharaja Agrasen Institute of Technology, New Delhi, India,3IIIT-Delhi, India</a:t>
            </a:r>
          </a:p>
          <a:p>
            <a:pPr algn="ctr"/>
            <a:r>
              <a:rPr lang="en-US" altLang="zh-CN"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{ganeshanmalhotra,abdulwaheed1513}@gmail.com,{aseems,shad.akhtar,tanmoy}@iiitd.ac.in</a:t>
            </a:r>
            <a:endParaRPr lang="zh-CN" altLang="en-US" sz="16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a:extLst>
              <a:ext uri="{FF2B5EF4-FFF2-40B4-BE49-F238E27FC236}">
                <a16:creationId xmlns:a16="http://schemas.microsoft.com/office/drawing/2014/main" id="{5B38C2CC-CA83-4471-9123-D277B3AD0851}"/>
              </a:ext>
            </a:extLst>
          </p:cNvPr>
          <p:cNvSpPr txBox="1"/>
          <p:nvPr/>
        </p:nvSpPr>
        <p:spPr>
          <a:xfrm>
            <a:off x="3793465" y="5422651"/>
            <a:ext cx="6148386" cy="307777"/>
          </a:xfrm>
          <a:prstGeom prst="rect">
            <a:avLst/>
          </a:prstGeom>
          <a:noFill/>
        </p:spPr>
        <p:txBody>
          <a:bodyPr wrap="square">
            <a:spAutoFit/>
          </a:bodyPr>
          <a:lstStyle/>
          <a:p>
            <a:r>
              <a:rPr lang="en-US" altLang="zh-CN" sz="1400" dirty="0"/>
              <a:t>Code</a:t>
            </a:r>
            <a:r>
              <a:rPr lang="zh-CN" altLang="en-US" sz="1400" dirty="0"/>
              <a:t>：https://github.com/LCS2-IIITD/SPARTA_WSDM2022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21424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9905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8386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pic>
        <p:nvPicPr>
          <p:cNvPr id="8" name="图片 7">
            <a:extLst>
              <a:ext uri="{FF2B5EF4-FFF2-40B4-BE49-F238E27FC236}">
                <a16:creationId xmlns:a16="http://schemas.microsoft.com/office/drawing/2014/main" id="{F610435E-DFC5-4DF2-A977-8C11F58D22A6}"/>
              </a:ext>
            </a:extLst>
          </p:cNvPr>
          <p:cNvPicPr>
            <a:picLocks noChangeAspect="1"/>
          </p:cNvPicPr>
          <p:nvPr/>
        </p:nvPicPr>
        <p:blipFill>
          <a:blip r:embed="rId3"/>
          <a:stretch>
            <a:fillRect/>
          </a:stretch>
        </p:blipFill>
        <p:spPr>
          <a:xfrm>
            <a:off x="6096000" y="2147975"/>
            <a:ext cx="5593817" cy="4091897"/>
          </a:xfrm>
          <a:prstGeom prst="rect">
            <a:avLst/>
          </a:prstGeom>
        </p:spPr>
      </p:pic>
      <p:pic>
        <p:nvPicPr>
          <p:cNvPr id="11" name="图片 10">
            <a:extLst>
              <a:ext uri="{FF2B5EF4-FFF2-40B4-BE49-F238E27FC236}">
                <a16:creationId xmlns:a16="http://schemas.microsoft.com/office/drawing/2014/main" id="{ABAC08C1-EA92-4112-B7AF-2803305187C6}"/>
              </a:ext>
            </a:extLst>
          </p:cNvPr>
          <p:cNvPicPr>
            <a:picLocks noChangeAspect="1"/>
          </p:cNvPicPr>
          <p:nvPr/>
        </p:nvPicPr>
        <p:blipFill>
          <a:blip r:embed="rId4"/>
          <a:stretch>
            <a:fillRect/>
          </a:stretch>
        </p:blipFill>
        <p:spPr>
          <a:xfrm>
            <a:off x="288393" y="1543201"/>
            <a:ext cx="5593817" cy="51104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4" name="图片 3">
            <a:extLst>
              <a:ext uri="{FF2B5EF4-FFF2-40B4-BE49-F238E27FC236}">
                <a16:creationId xmlns:a16="http://schemas.microsoft.com/office/drawing/2014/main" id="{5E907620-4F2F-4A14-AB2A-1619175B2B60}"/>
              </a:ext>
            </a:extLst>
          </p:cNvPr>
          <p:cNvPicPr>
            <a:picLocks noChangeAspect="1"/>
          </p:cNvPicPr>
          <p:nvPr/>
        </p:nvPicPr>
        <p:blipFill rotWithShape="1">
          <a:blip r:embed="rId3"/>
          <a:srcRect t="6469"/>
          <a:stretch/>
        </p:blipFill>
        <p:spPr>
          <a:xfrm>
            <a:off x="988510" y="1253474"/>
            <a:ext cx="10043529" cy="5483157"/>
          </a:xfrm>
          <a:prstGeom prst="rect">
            <a:avLst/>
          </a:prstGeom>
        </p:spPr>
      </p:pic>
    </p:spTree>
    <p:extLst>
      <p:ext uri="{BB962C8B-B14F-4D97-AF65-F5344CB8AC3E}">
        <p14:creationId xmlns:p14="http://schemas.microsoft.com/office/powerpoint/2010/main" val="1714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4" name="文本框 13">
            <a:extLst>
              <a:ext uri="{FF2B5EF4-FFF2-40B4-BE49-F238E27FC236}">
                <a16:creationId xmlns:a16="http://schemas.microsoft.com/office/drawing/2014/main" id="{E662E7FE-EC26-4135-AA1D-A3943ACACDB2}"/>
              </a:ext>
            </a:extLst>
          </p:cNvPr>
          <p:cNvSpPr txBox="1"/>
          <p:nvPr/>
        </p:nvSpPr>
        <p:spPr>
          <a:xfrm>
            <a:off x="8024813" y="1501259"/>
            <a:ext cx="6143624" cy="369332"/>
          </a:xfrm>
          <a:prstGeom prst="rect">
            <a:avLst/>
          </a:prstGeom>
          <a:noFill/>
        </p:spPr>
        <p:txBody>
          <a:bodyPr wrap="square">
            <a:spAutoFit/>
          </a:bodyPr>
          <a:lstStyle/>
          <a:p>
            <a:r>
              <a:rPr lang="en-US" altLang="zh-CN" b="1" dirty="0"/>
              <a:t>Utterance Representations</a:t>
            </a:r>
            <a:endParaRPr lang="zh-CN" altLang="en-US" b="1" dirty="0"/>
          </a:p>
        </p:txBody>
      </p:sp>
      <p:pic>
        <p:nvPicPr>
          <p:cNvPr id="8" name="图片 7">
            <a:extLst>
              <a:ext uri="{FF2B5EF4-FFF2-40B4-BE49-F238E27FC236}">
                <a16:creationId xmlns:a16="http://schemas.microsoft.com/office/drawing/2014/main" id="{EEDB3F8D-6278-4866-8EC5-13E5318A7FC7}"/>
              </a:ext>
            </a:extLst>
          </p:cNvPr>
          <p:cNvPicPr>
            <a:picLocks noChangeAspect="1"/>
          </p:cNvPicPr>
          <p:nvPr/>
        </p:nvPicPr>
        <p:blipFill>
          <a:blip r:embed="rId3"/>
          <a:stretch>
            <a:fillRect/>
          </a:stretch>
        </p:blipFill>
        <p:spPr>
          <a:xfrm>
            <a:off x="0" y="1685925"/>
            <a:ext cx="7273138" cy="4425964"/>
          </a:xfrm>
          <a:prstGeom prst="rect">
            <a:avLst/>
          </a:prstGeom>
        </p:spPr>
      </p:pic>
      <p:pic>
        <p:nvPicPr>
          <p:cNvPr id="11" name="图片 10">
            <a:extLst>
              <a:ext uri="{FF2B5EF4-FFF2-40B4-BE49-F238E27FC236}">
                <a16:creationId xmlns:a16="http://schemas.microsoft.com/office/drawing/2014/main" id="{54F45BA7-0CB0-4023-916C-07D3E82BD127}"/>
              </a:ext>
            </a:extLst>
          </p:cNvPr>
          <p:cNvPicPr>
            <a:picLocks noChangeAspect="1"/>
          </p:cNvPicPr>
          <p:nvPr/>
        </p:nvPicPr>
        <p:blipFill>
          <a:blip r:embed="rId4"/>
          <a:stretch>
            <a:fillRect/>
          </a:stretch>
        </p:blipFill>
        <p:spPr>
          <a:xfrm>
            <a:off x="7677150" y="2265184"/>
            <a:ext cx="4059039" cy="298122"/>
          </a:xfrm>
          <a:prstGeom prst="rect">
            <a:avLst/>
          </a:prstGeom>
        </p:spPr>
      </p:pic>
      <p:sp>
        <p:nvSpPr>
          <p:cNvPr id="22" name="文本框 21">
            <a:extLst>
              <a:ext uri="{FF2B5EF4-FFF2-40B4-BE49-F238E27FC236}">
                <a16:creationId xmlns:a16="http://schemas.microsoft.com/office/drawing/2014/main" id="{886E3605-8643-4968-AC79-2278FD1495B8}"/>
              </a:ext>
            </a:extLst>
          </p:cNvPr>
          <p:cNvSpPr txBox="1"/>
          <p:nvPr/>
        </p:nvSpPr>
        <p:spPr>
          <a:xfrm>
            <a:off x="7441175" y="2773233"/>
            <a:ext cx="7081836" cy="369332"/>
          </a:xfrm>
          <a:prstGeom prst="rect">
            <a:avLst/>
          </a:prstGeom>
          <a:noFill/>
        </p:spPr>
        <p:txBody>
          <a:bodyPr wrap="square">
            <a:spAutoFit/>
          </a:bodyPr>
          <a:lstStyle/>
          <a:p>
            <a:r>
              <a:rPr lang="zh-CN" altLang="en-US" b="1" dirty="0"/>
              <a:t>Local Context and Time-Aware Attention</a:t>
            </a:r>
          </a:p>
        </p:txBody>
      </p:sp>
      <p:pic>
        <p:nvPicPr>
          <p:cNvPr id="18" name="图片 17">
            <a:extLst>
              <a:ext uri="{FF2B5EF4-FFF2-40B4-BE49-F238E27FC236}">
                <a16:creationId xmlns:a16="http://schemas.microsoft.com/office/drawing/2014/main" id="{44F4C277-4219-41AC-8F4C-17B048A2F268}"/>
              </a:ext>
            </a:extLst>
          </p:cNvPr>
          <p:cNvPicPr>
            <a:picLocks noChangeAspect="1"/>
          </p:cNvPicPr>
          <p:nvPr/>
        </p:nvPicPr>
        <p:blipFill>
          <a:blip r:embed="rId5"/>
          <a:stretch>
            <a:fillRect/>
          </a:stretch>
        </p:blipFill>
        <p:spPr>
          <a:xfrm>
            <a:off x="7441175" y="3336189"/>
            <a:ext cx="4750825" cy="709018"/>
          </a:xfrm>
          <a:prstGeom prst="rect">
            <a:avLst/>
          </a:prstGeom>
        </p:spPr>
      </p:pic>
      <p:pic>
        <p:nvPicPr>
          <p:cNvPr id="20" name="图片 19">
            <a:extLst>
              <a:ext uri="{FF2B5EF4-FFF2-40B4-BE49-F238E27FC236}">
                <a16:creationId xmlns:a16="http://schemas.microsoft.com/office/drawing/2014/main" id="{7EFE3CDD-26AB-4469-A830-6514FD033CE3}"/>
              </a:ext>
            </a:extLst>
          </p:cNvPr>
          <p:cNvPicPr>
            <a:picLocks noChangeAspect="1"/>
          </p:cNvPicPr>
          <p:nvPr/>
        </p:nvPicPr>
        <p:blipFill>
          <a:blip r:embed="rId6"/>
          <a:stretch>
            <a:fillRect/>
          </a:stretch>
        </p:blipFill>
        <p:spPr>
          <a:xfrm>
            <a:off x="7364260" y="4320380"/>
            <a:ext cx="4827740" cy="406782"/>
          </a:xfrm>
          <a:prstGeom prst="rect">
            <a:avLst/>
          </a:prstGeom>
        </p:spPr>
      </p:pic>
      <p:sp>
        <p:nvSpPr>
          <p:cNvPr id="27" name="文本框 26">
            <a:extLst>
              <a:ext uri="{FF2B5EF4-FFF2-40B4-BE49-F238E27FC236}">
                <a16:creationId xmlns:a16="http://schemas.microsoft.com/office/drawing/2014/main" id="{6F425575-ED0E-4CFB-BCD5-35912442136E}"/>
              </a:ext>
            </a:extLst>
          </p:cNvPr>
          <p:cNvSpPr txBox="1"/>
          <p:nvPr/>
        </p:nvSpPr>
        <p:spPr>
          <a:xfrm>
            <a:off x="8832090" y="4752831"/>
            <a:ext cx="7261122" cy="369332"/>
          </a:xfrm>
          <a:prstGeom prst="rect">
            <a:avLst/>
          </a:prstGeom>
          <a:noFill/>
        </p:spPr>
        <p:txBody>
          <a:bodyPr wrap="square">
            <a:spAutoFit/>
          </a:bodyPr>
          <a:lstStyle/>
          <a:p>
            <a:r>
              <a:rPr lang="en-US" altLang="zh-CN" b="1" dirty="0"/>
              <a:t>Global Context</a:t>
            </a:r>
            <a:endParaRPr lang="zh-CN" altLang="en-US" b="1" dirty="0"/>
          </a:p>
        </p:txBody>
      </p:sp>
      <p:sp>
        <p:nvSpPr>
          <p:cNvPr id="29" name="文本框 28">
            <a:extLst>
              <a:ext uri="{FF2B5EF4-FFF2-40B4-BE49-F238E27FC236}">
                <a16:creationId xmlns:a16="http://schemas.microsoft.com/office/drawing/2014/main" id="{416E0289-4235-4B2E-9826-1637C0A71808}"/>
              </a:ext>
            </a:extLst>
          </p:cNvPr>
          <p:cNvSpPr txBox="1"/>
          <p:nvPr/>
        </p:nvSpPr>
        <p:spPr>
          <a:xfrm>
            <a:off x="7273138" y="5141943"/>
            <a:ext cx="5189513" cy="830997"/>
          </a:xfrm>
          <a:prstGeom prst="rect">
            <a:avLst/>
          </a:prstGeom>
          <a:noFill/>
        </p:spPr>
        <p:txBody>
          <a:bodyPr wrap="square">
            <a:spAutoFit/>
          </a:bodyPr>
          <a:lstStyle/>
          <a:p>
            <a:r>
              <a:rPr lang="en-US" altLang="zh-CN" sz="1600" dirty="0"/>
              <a:t>As the dialogue progresses, we maintain the global context of the dialogue through a GRU layer on top of the </a:t>
            </a:r>
            <a:r>
              <a:rPr lang="en-US" altLang="zh-CN" sz="1600" dirty="0" err="1"/>
              <a:t>RoBERTa</a:t>
            </a:r>
            <a:r>
              <a:rPr lang="en-US" altLang="zh-CN" sz="1600" dirty="0"/>
              <a:t> hidden representations.</a:t>
            </a:r>
            <a:endParaRPr lang="zh-CN" altLang="en-US" sz="1600" dirty="0"/>
          </a:p>
        </p:txBody>
      </p:sp>
      <p:sp>
        <p:nvSpPr>
          <p:cNvPr id="31" name="文本框 30">
            <a:extLst>
              <a:ext uri="{FF2B5EF4-FFF2-40B4-BE49-F238E27FC236}">
                <a16:creationId xmlns:a16="http://schemas.microsoft.com/office/drawing/2014/main" id="{C7C5FE0E-FC86-40D9-A132-102D534C939F}"/>
              </a:ext>
            </a:extLst>
          </p:cNvPr>
          <p:cNvSpPr txBox="1"/>
          <p:nvPr/>
        </p:nvSpPr>
        <p:spPr>
          <a:xfrm>
            <a:off x="8168149" y="6024805"/>
            <a:ext cx="8047702" cy="369332"/>
          </a:xfrm>
          <a:prstGeom prst="rect">
            <a:avLst/>
          </a:prstGeom>
          <a:noFill/>
        </p:spPr>
        <p:txBody>
          <a:bodyPr wrap="square">
            <a:spAutoFit/>
          </a:bodyPr>
          <a:lstStyle/>
          <a:p>
            <a:r>
              <a:rPr lang="en-US" altLang="zh-CN" b="1" dirty="0"/>
              <a:t>Fusion and Final classification</a:t>
            </a:r>
            <a:endParaRPr lang="zh-CN" altLang="en-US" b="1" dirty="0"/>
          </a:p>
        </p:txBody>
      </p:sp>
    </p:spTree>
    <p:extLst>
      <p:ext uri="{BB962C8B-B14F-4D97-AF65-F5344CB8AC3E}">
        <p14:creationId xmlns:p14="http://schemas.microsoft.com/office/powerpoint/2010/main" val="56293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B2FBDCB4-88DB-41E1-9833-28CA4917AB50}"/>
              </a:ext>
            </a:extLst>
          </p:cNvPr>
          <p:cNvPicPr>
            <a:picLocks noChangeAspect="1"/>
          </p:cNvPicPr>
          <p:nvPr/>
        </p:nvPicPr>
        <p:blipFill>
          <a:blip r:embed="rId2"/>
          <a:stretch>
            <a:fillRect/>
          </a:stretch>
        </p:blipFill>
        <p:spPr>
          <a:xfrm>
            <a:off x="680281" y="1966654"/>
            <a:ext cx="10831437" cy="37057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A88174F4-BF5F-41F8-9FB4-4AF250C8DE03}"/>
              </a:ext>
            </a:extLst>
          </p:cNvPr>
          <p:cNvPicPr>
            <a:picLocks noChangeAspect="1"/>
          </p:cNvPicPr>
          <p:nvPr/>
        </p:nvPicPr>
        <p:blipFill>
          <a:blip r:embed="rId3"/>
          <a:stretch>
            <a:fillRect/>
          </a:stretch>
        </p:blipFill>
        <p:spPr>
          <a:xfrm>
            <a:off x="0" y="1894038"/>
            <a:ext cx="12192000" cy="45748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803A7631-450C-4D8E-B09E-C0AABEC71C52}"/>
              </a:ext>
            </a:extLst>
          </p:cNvPr>
          <p:cNvPicPr>
            <a:picLocks noChangeAspect="1"/>
          </p:cNvPicPr>
          <p:nvPr/>
        </p:nvPicPr>
        <p:blipFill>
          <a:blip r:embed="rId2"/>
          <a:stretch>
            <a:fillRect/>
          </a:stretch>
        </p:blipFill>
        <p:spPr>
          <a:xfrm>
            <a:off x="838202" y="3181216"/>
            <a:ext cx="5678685" cy="1495560"/>
          </a:xfrm>
          <a:prstGeom prst="rect">
            <a:avLst/>
          </a:prstGeom>
        </p:spPr>
      </p:pic>
      <p:pic>
        <p:nvPicPr>
          <p:cNvPr id="5" name="图片 4">
            <a:extLst>
              <a:ext uri="{FF2B5EF4-FFF2-40B4-BE49-F238E27FC236}">
                <a16:creationId xmlns:a16="http://schemas.microsoft.com/office/drawing/2014/main" id="{81172AAC-5FC6-417F-83CC-425A9CFB0D3A}"/>
              </a:ext>
            </a:extLst>
          </p:cNvPr>
          <p:cNvPicPr>
            <a:picLocks noChangeAspect="1"/>
          </p:cNvPicPr>
          <p:nvPr/>
        </p:nvPicPr>
        <p:blipFill>
          <a:blip r:embed="rId3"/>
          <a:stretch>
            <a:fillRect/>
          </a:stretch>
        </p:blipFill>
        <p:spPr>
          <a:xfrm>
            <a:off x="6753225" y="1551490"/>
            <a:ext cx="4767665" cy="4948319"/>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97FA3F1C-01B8-4BB8-9CE6-024E62BD2238}"/>
              </a:ext>
            </a:extLst>
          </p:cNvPr>
          <p:cNvPicPr>
            <a:picLocks noChangeAspect="1"/>
          </p:cNvPicPr>
          <p:nvPr/>
        </p:nvPicPr>
        <p:blipFill>
          <a:blip r:embed="rId2"/>
          <a:stretch>
            <a:fillRect/>
          </a:stretch>
        </p:blipFill>
        <p:spPr>
          <a:xfrm>
            <a:off x="0" y="1592715"/>
            <a:ext cx="12192000" cy="4967970"/>
          </a:xfrm>
          <a:prstGeom prst="rect">
            <a:avLst/>
          </a:prstGeom>
        </p:spPr>
      </p:pic>
    </p:spTree>
    <p:extLst>
      <p:ext uri="{BB962C8B-B14F-4D97-AF65-F5344CB8AC3E}">
        <p14:creationId xmlns:p14="http://schemas.microsoft.com/office/powerpoint/2010/main" val="3830266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13761</TotalTime>
  <Words>578</Words>
  <Application>Microsoft Office PowerPoint</Application>
  <PresentationFormat>宽屏</PresentationFormat>
  <Paragraphs>48</Paragraphs>
  <Slides>10</Slides>
  <Notes>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Method</vt:lpstr>
      <vt:lpstr>Method</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1503</cp:revision>
  <dcterms:created xsi:type="dcterms:W3CDTF">2017-04-22T07:59:00Z</dcterms:created>
  <dcterms:modified xsi:type="dcterms:W3CDTF">2022-01-21T06:27:27Z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